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urzaevmurzabek@gmail.com" initials="a" lastIdx="1" clrIdx="0">
    <p:extLst>
      <p:ext uri="{19B8F6BF-5375-455C-9EA6-DF929625EA0E}">
        <p15:presenceInfo xmlns:p15="http://schemas.microsoft.com/office/powerpoint/2012/main" userId="2f884de33b3973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582"/>
    <a:srgbClr val="4F475F"/>
    <a:srgbClr val="BDD7EE"/>
    <a:srgbClr val="928F9E"/>
    <a:srgbClr val="726B7F"/>
    <a:srgbClr val="003F7F"/>
    <a:srgbClr val="838B9B"/>
    <a:srgbClr val="EBEEF2"/>
    <a:srgbClr val="15527D"/>
    <a:srgbClr val="A0B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499" autoAdjust="0"/>
  </p:normalViewPr>
  <p:slideViewPr>
    <p:cSldViewPr snapToGrid="0">
      <p:cViewPr varScale="1">
        <p:scale>
          <a:sx n="67" d="100"/>
          <a:sy n="67" d="100"/>
        </p:scale>
        <p:origin x="28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51DD-E718-49BF-AD74-BD15297B52BF}" type="datetimeFigureOut">
              <a:rPr lang="ru-RU" smtClean="0"/>
              <a:t>20.11.2024</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DD04C-5657-4CE7-BFA1-DC2440BA90F8}" type="slidenum">
              <a:rPr lang="ru-RU" smtClean="0"/>
              <a:t>‹#›</a:t>
            </a:fld>
            <a:endParaRPr lang="ru-RU"/>
          </a:p>
        </p:txBody>
      </p:sp>
    </p:spTree>
    <p:extLst>
      <p:ext uri="{BB962C8B-B14F-4D97-AF65-F5344CB8AC3E}">
        <p14:creationId xmlns:p14="http://schemas.microsoft.com/office/powerpoint/2010/main" val="308001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2DD04C-5657-4CE7-BFA1-DC2440BA90F8}" type="slidenum">
              <a:rPr lang="ru-RU" smtClean="0"/>
              <a:t>1</a:t>
            </a:fld>
            <a:endParaRPr lang="ru-RU"/>
          </a:p>
        </p:txBody>
      </p:sp>
    </p:spTree>
    <p:extLst>
      <p:ext uri="{BB962C8B-B14F-4D97-AF65-F5344CB8AC3E}">
        <p14:creationId xmlns:p14="http://schemas.microsoft.com/office/powerpoint/2010/main" val="281281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24872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420918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9309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24711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FEB6C04-844F-47BC-A532-D4245ED655C5}" type="datetimeFigureOut">
              <a:rPr lang="ru-RU" smtClean="0"/>
              <a:t>20.11.2024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2602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FEB6C04-844F-47BC-A532-D4245ED655C5}" type="datetimeFigureOut">
              <a:rPr lang="ru-RU" smtClean="0"/>
              <a:t>20.11.2024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98254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FEB6C04-844F-47BC-A532-D4245ED655C5}" type="datetimeFigureOut">
              <a:rPr lang="ru-RU" smtClean="0"/>
              <a:t>20.11.2024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3891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FEB6C04-844F-47BC-A532-D4245ED655C5}" type="datetimeFigureOut">
              <a:rPr lang="ru-RU" smtClean="0"/>
              <a:t>20.11.2024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8890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6C04-844F-47BC-A532-D4245ED655C5}" type="datetimeFigureOut">
              <a:rPr lang="ru-RU" smtClean="0"/>
              <a:t>20.11.2024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831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384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31234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EB6C04-844F-47BC-A532-D4245ED655C5}" type="datetimeFigureOut">
              <a:rPr lang="ru-RU" smtClean="0"/>
              <a:t>20.11.2024</a:t>
            </a:fld>
            <a:endParaRPr lang="ru-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F51062-9285-45EB-8CAB-3144C19969DF}" type="slidenum">
              <a:rPr lang="ru-RU" smtClean="0"/>
              <a:t>‹#›</a:t>
            </a:fld>
            <a:endParaRPr lang="ru-RU"/>
          </a:p>
        </p:txBody>
      </p:sp>
    </p:spTree>
    <p:extLst>
      <p:ext uri="{BB962C8B-B14F-4D97-AF65-F5344CB8AC3E}">
        <p14:creationId xmlns:p14="http://schemas.microsoft.com/office/powerpoint/2010/main" val="286826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6000" r="-56000"/>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72455B4-EEF6-4DD2-99E1-167FEC4840D0}"/>
              </a:ext>
            </a:extLst>
          </p:cNvPr>
          <p:cNvSpPr>
            <a:spLocks noGrp="1"/>
          </p:cNvSpPr>
          <p:nvPr>
            <p:ph type="subTitle" idx="1"/>
          </p:nvPr>
        </p:nvSpPr>
        <p:spPr>
          <a:xfrm>
            <a:off x="621075" y="3322050"/>
            <a:ext cx="4005862" cy="654493"/>
          </a:xfrm>
        </p:spPr>
        <p:txBody>
          <a:bodyPr>
            <a:normAutofit/>
          </a:bodyPr>
          <a:lstStyle/>
          <a:p>
            <a:pPr algn="l"/>
            <a:r>
              <a:rPr lang="en-US" sz="1800" b="1" dirty="0">
                <a:solidFill>
                  <a:srgbClr val="FFFF00"/>
                </a:solidFill>
                <a:latin typeface="Segoe UI Variable Small" pitchFamily="2" charset="0"/>
              </a:rPr>
              <a:t>Full itinerary and detailed information about the trip.</a:t>
            </a:r>
            <a:endParaRPr lang="ru-RU" sz="1800" b="1" dirty="0">
              <a:solidFill>
                <a:srgbClr val="FFFF00"/>
              </a:solidFill>
              <a:latin typeface="Segoe UI Variable Small" pitchFamily="2" charset="0"/>
            </a:endParaRPr>
          </a:p>
        </p:txBody>
      </p:sp>
      <p:sp>
        <p:nvSpPr>
          <p:cNvPr id="12" name="TextBox 11">
            <a:extLst>
              <a:ext uri="{FF2B5EF4-FFF2-40B4-BE49-F238E27FC236}">
                <a16:creationId xmlns:a16="http://schemas.microsoft.com/office/drawing/2014/main" id="{C3026196-6CB6-48F8-BB85-74F68A5C8D03}"/>
              </a:ext>
            </a:extLst>
          </p:cNvPr>
          <p:cNvSpPr txBox="1"/>
          <p:nvPr/>
        </p:nvSpPr>
        <p:spPr>
          <a:xfrm>
            <a:off x="621075" y="4555158"/>
            <a:ext cx="6566998" cy="1323439"/>
          </a:xfrm>
          <a:prstGeom prst="rect">
            <a:avLst/>
          </a:prstGeom>
          <a:noFill/>
        </p:spPr>
        <p:txBody>
          <a:bodyPr wrap="square" rtlCol="0">
            <a:spAutoFit/>
          </a:bodyPr>
          <a:lstStyle/>
          <a:p>
            <a:r>
              <a:rPr lang="en-US" sz="4000" b="1" dirty="0">
                <a:solidFill>
                  <a:srgbClr val="FFFF00"/>
                </a:solidFill>
              </a:rPr>
              <a:t>Cultural heritage and natural beauty of </a:t>
            </a:r>
            <a:r>
              <a:rPr lang="en-US" sz="4000" b="1" dirty="0" err="1">
                <a:solidFill>
                  <a:srgbClr val="FFFF00"/>
                </a:solidFill>
              </a:rPr>
              <a:t>Karakalpakstan</a:t>
            </a:r>
            <a:endParaRPr lang="ru-RU" sz="4000" b="1" dirty="0">
              <a:solidFill>
                <a:srgbClr val="FFFF00"/>
              </a:solidFill>
            </a:endParaRPr>
          </a:p>
        </p:txBody>
      </p:sp>
      <p:sp>
        <p:nvSpPr>
          <p:cNvPr id="5" name="Прямоугольник 4">
            <a:extLst>
              <a:ext uri="{FF2B5EF4-FFF2-40B4-BE49-F238E27FC236}">
                <a16:creationId xmlns:a16="http://schemas.microsoft.com/office/drawing/2014/main" id="{5840D85E-6049-55C0-EF1A-7AB72619B0EC}"/>
              </a:ext>
            </a:extLst>
          </p:cNvPr>
          <p:cNvSpPr/>
          <p:nvPr/>
        </p:nvSpPr>
        <p:spPr>
          <a:xfrm>
            <a:off x="-30615" y="442914"/>
            <a:ext cx="7590290" cy="1718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020BF9C1-3AB9-47B4-B4E8-B85E94220016}"/>
              </a:ext>
            </a:extLst>
          </p:cNvPr>
          <p:cNvSpPr/>
          <p:nvPr/>
        </p:nvSpPr>
        <p:spPr>
          <a:xfrm>
            <a:off x="605444" y="6670158"/>
            <a:ext cx="2175596" cy="307777"/>
          </a:xfrm>
          <a:prstGeom prst="rect">
            <a:avLst/>
          </a:prstGeom>
        </p:spPr>
        <p:txBody>
          <a:bodyPr wrap="square">
            <a:spAutoFit/>
          </a:bodyPr>
          <a:lstStyle/>
          <a:p>
            <a:r>
              <a:rPr lang="en-US" sz="1400" b="1" dirty="0">
                <a:solidFill>
                  <a:srgbClr val="FFFF00"/>
                </a:solidFill>
                <a:latin typeface="HelveticaLTPro-Bold"/>
              </a:rPr>
              <a:t>BEST CHOICE</a:t>
            </a:r>
          </a:p>
        </p:txBody>
      </p:sp>
      <p:sp>
        <p:nvSpPr>
          <p:cNvPr id="16" name="Прямоугольник 15">
            <a:extLst>
              <a:ext uri="{FF2B5EF4-FFF2-40B4-BE49-F238E27FC236}">
                <a16:creationId xmlns:a16="http://schemas.microsoft.com/office/drawing/2014/main" id="{517FB7C6-E5C2-4399-9565-980A2F9F13A1}"/>
              </a:ext>
            </a:extLst>
          </p:cNvPr>
          <p:cNvSpPr/>
          <p:nvPr/>
        </p:nvSpPr>
        <p:spPr>
          <a:xfrm>
            <a:off x="605444" y="6934594"/>
            <a:ext cx="2175596" cy="307777"/>
          </a:xfrm>
          <a:prstGeom prst="rect">
            <a:avLst/>
          </a:prstGeom>
        </p:spPr>
        <p:txBody>
          <a:bodyPr wrap="square">
            <a:spAutoFit/>
          </a:bodyPr>
          <a:lstStyle/>
          <a:p>
            <a:r>
              <a:rPr lang="en-US" sz="1400" b="1" dirty="0">
                <a:solidFill>
                  <a:srgbClr val="FFFF00"/>
                </a:solidFill>
                <a:latin typeface="HelveticaLTPro-Bold"/>
              </a:rPr>
              <a:t>BEST PRICES</a:t>
            </a:r>
          </a:p>
        </p:txBody>
      </p:sp>
      <p:sp>
        <p:nvSpPr>
          <p:cNvPr id="17" name="Прямоугольник 16">
            <a:extLst>
              <a:ext uri="{FF2B5EF4-FFF2-40B4-BE49-F238E27FC236}">
                <a16:creationId xmlns:a16="http://schemas.microsoft.com/office/drawing/2014/main" id="{F61A011A-BDE0-48C5-A8A4-8B2B4E53346D}"/>
              </a:ext>
            </a:extLst>
          </p:cNvPr>
          <p:cNvSpPr/>
          <p:nvPr/>
        </p:nvSpPr>
        <p:spPr>
          <a:xfrm>
            <a:off x="605444" y="7213161"/>
            <a:ext cx="2341970" cy="307777"/>
          </a:xfrm>
          <a:prstGeom prst="rect">
            <a:avLst/>
          </a:prstGeom>
        </p:spPr>
        <p:txBody>
          <a:bodyPr wrap="square">
            <a:spAutoFit/>
          </a:bodyPr>
          <a:lstStyle/>
          <a:p>
            <a:r>
              <a:rPr lang="en-US" sz="1400" b="1" dirty="0">
                <a:solidFill>
                  <a:srgbClr val="FFFF00"/>
                </a:solidFill>
                <a:latin typeface="HelveticaLTPro-Bold"/>
              </a:rPr>
              <a:t>RELIABLE TEAM</a:t>
            </a:r>
          </a:p>
        </p:txBody>
      </p:sp>
      <p:pic>
        <p:nvPicPr>
          <p:cNvPr id="9" name="Рисунок 8">
            <a:extLst>
              <a:ext uri="{FF2B5EF4-FFF2-40B4-BE49-F238E27FC236}">
                <a16:creationId xmlns:a16="http://schemas.microsoft.com/office/drawing/2014/main" id="{46DD5CD2-3D87-4A81-9580-9DBE1ADEF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950" y="1052244"/>
            <a:ext cx="1961232" cy="475061"/>
          </a:xfrm>
          <a:prstGeom prst="rect">
            <a:avLst/>
          </a:prstGeom>
        </p:spPr>
      </p:pic>
      <p:pic>
        <p:nvPicPr>
          <p:cNvPr id="11" name="Рисунок 10">
            <a:extLst>
              <a:ext uri="{FF2B5EF4-FFF2-40B4-BE49-F238E27FC236}">
                <a16:creationId xmlns:a16="http://schemas.microsoft.com/office/drawing/2014/main" id="{C50D4599-BB91-43EF-AFDC-1E907EE9C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14" y="-262501"/>
            <a:ext cx="3496092" cy="3496092"/>
          </a:xfrm>
          <a:prstGeom prst="rect">
            <a:avLst/>
          </a:prstGeom>
        </p:spPr>
      </p:pic>
    </p:spTree>
    <p:extLst>
      <p:ext uri="{BB962C8B-B14F-4D97-AF65-F5344CB8AC3E}">
        <p14:creationId xmlns:p14="http://schemas.microsoft.com/office/powerpoint/2010/main" val="243333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1F2E1FD-235F-4EC1-BC71-E351CDBAE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 y="209590"/>
            <a:ext cx="1763486" cy="597086"/>
          </a:xfrm>
          <a:prstGeom prst="rect">
            <a:avLst/>
          </a:prstGeom>
        </p:spPr>
      </p:pic>
      <p:sp>
        <p:nvSpPr>
          <p:cNvPr id="6" name="Прямоугольник 5">
            <a:extLst>
              <a:ext uri="{FF2B5EF4-FFF2-40B4-BE49-F238E27FC236}">
                <a16:creationId xmlns:a16="http://schemas.microsoft.com/office/drawing/2014/main" id="{77C2267D-E11A-43DC-9C43-3B25C94B7B75}"/>
              </a:ext>
            </a:extLst>
          </p:cNvPr>
          <p:cNvSpPr/>
          <p:nvPr/>
        </p:nvSpPr>
        <p:spPr>
          <a:xfrm>
            <a:off x="2755837" y="1173458"/>
            <a:ext cx="2047997" cy="461665"/>
          </a:xfrm>
          <a:prstGeom prst="rect">
            <a:avLst/>
          </a:prstGeom>
        </p:spPr>
        <p:txBody>
          <a:bodyPr wrap="none">
            <a:spAutoFit/>
          </a:bodyPr>
          <a:lstStyle/>
          <a:p>
            <a:pPr algn="ctr"/>
            <a:r>
              <a:rPr lang="en-US" sz="2400" b="1" dirty="0">
                <a:solidFill>
                  <a:srgbClr val="2C3E50"/>
                </a:solidFill>
                <a:latin typeface="HelveticaLTPro-Bold"/>
              </a:rPr>
              <a:t>Trip itinerary</a:t>
            </a:r>
            <a:endParaRPr lang="ru-RU" sz="2400" b="1" dirty="0">
              <a:solidFill>
                <a:srgbClr val="2C3E50"/>
              </a:solidFill>
              <a:latin typeface="HelveticaLTPro-Bold"/>
            </a:endParaRPr>
          </a:p>
        </p:txBody>
      </p:sp>
      <p:sp>
        <p:nvSpPr>
          <p:cNvPr id="8" name="Прямоугольник: скругленные углы 7">
            <a:extLst>
              <a:ext uri="{FF2B5EF4-FFF2-40B4-BE49-F238E27FC236}">
                <a16:creationId xmlns:a16="http://schemas.microsoft.com/office/drawing/2014/main" id="{B7F81404-B4A4-4A1E-B93D-4EE287632EF3}"/>
              </a:ext>
            </a:extLst>
          </p:cNvPr>
          <p:cNvSpPr/>
          <p:nvPr/>
        </p:nvSpPr>
        <p:spPr>
          <a:xfrm>
            <a:off x="743744" y="7372533"/>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Duration:</a:t>
            </a:r>
          </a:p>
          <a:p>
            <a:pPr algn="ctr"/>
            <a:r>
              <a:rPr lang="ru-RU" sz="1600" b="1" dirty="0">
                <a:solidFill>
                  <a:srgbClr val="4F475F"/>
                </a:solidFill>
                <a:latin typeface="Segoe UI Variable Small" pitchFamily="2" charset="0"/>
              </a:rPr>
              <a:t>2</a:t>
            </a:r>
            <a:r>
              <a:rPr lang="en-US" sz="1600" b="1" dirty="0">
                <a:solidFill>
                  <a:srgbClr val="4F475F"/>
                </a:solidFill>
                <a:latin typeface="Segoe UI Variable Small" pitchFamily="2" charset="0"/>
              </a:rPr>
              <a:t> days/</a:t>
            </a:r>
            <a:r>
              <a:rPr lang="ru-RU" sz="1600" b="1" dirty="0">
                <a:solidFill>
                  <a:srgbClr val="4F475F"/>
                </a:solidFill>
                <a:latin typeface="Segoe UI Variable Small" pitchFamily="2" charset="0"/>
              </a:rPr>
              <a:t>1</a:t>
            </a:r>
            <a:r>
              <a:rPr lang="en-US" sz="1600" b="1" dirty="0">
                <a:solidFill>
                  <a:srgbClr val="4F475F"/>
                </a:solidFill>
                <a:latin typeface="Segoe UI Variable Small" pitchFamily="2" charset="0"/>
              </a:rPr>
              <a:t> night</a:t>
            </a:r>
            <a:endParaRPr lang="ru-RU" sz="1600" b="1" dirty="0">
              <a:solidFill>
                <a:srgbClr val="4F475F"/>
              </a:solidFill>
              <a:latin typeface="Segoe UI Variable Small" pitchFamily="2" charset="0"/>
            </a:endParaRPr>
          </a:p>
        </p:txBody>
      </p:sp>
      <p:sp>
        <p:nvSpPr>
          <p:cNvPr id="15" name="Прямоугольник: скругленные углы 14">
            <a:extLst>
              <a:ext uri="{FF2B5EF4-FFF2-40B4-BE49-F238E27FC236}">
                <a16:creationId xmlns:a16="http://schemas.microsoft.com/office/drawing/2014/main" id="{9E77306D-D151-4F7D-9FD9-D0138734E391}"/>
              </a:ext>
            </a:extLst>
          </p:cNvPr>
          <p:cNvSpPr/>
          <p:nvPr/>
        </p:nvSpPr>
        <p:spPr>
          <a:xfrm>
            <a:off x="743743" y="8320903"/>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Total distance:</a:t>
            </a:r>
          </a:p>
          <a:p>
            <a:pPr algn="ctr"/>
            <a:r>
              <a:rPr lang="en-US" sz="1600" b="1" dirty="0">
                <a:solidFill>
                  <a:srgbClr val="4F475F"/>
                </a:solidFill>
                <a:latin typeface="Segoe UI Variable Small" pitchFamily="2" charset="0"/>
              </a:rPr>
              <a:t>More than 300 km</a:t>
            </a:r>
            <a:endParaRPr lang="ru-RU" sz="1600" b="1" dirty="0">
              <a:solidFill>
                <a:srgbClr val="4F475F"/>
              </a:solidFill>
              <a:latin typeface="Segoe UI Variable Small" pitchFamily="2" charset="0"/>
            </a:endParaRPr>
          </a:p>
        </p:txBody>
      </p:sp>
      <p:sp>
        <p:nvSpPr>
          <p:cNvPr id="16" name="Прямоугольник: скругленные углы 15">
            <a:extLst>
              <a:ext uri="{FF2B5EF4-FFF2-40B4-BE49-F238E27FC236}">
                <a16:creationId xmlns:a16="http://schemas.microsoft.com/office/drawing/2014/main" id="{B1493535-CAFD-4109-88B1-3478210E563B}"/>
              </a:ext>
            </a:extLst>
          </p:cNvPr>
          <p:cNvSpPr/>
          <p:nvPr/>
        </p:nvSpPr>
        <p:spPr>
          <a:xfrm>
            <a:off x="4201684" y="7372534"/>
            <a:ext cx="2614248" cy="719780"/>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Tour season:</a:t>
            </a:r>
          </a:p>
          <a:p>
            <a:pPr algn="ctr"/>
            <a:r>
              <a:rPr lang="en-US" sz="1600" b="1" dirty="0">
                <a:solidFill>
                  <a:srgbClr val="4F475F"/>
                </a:solidFill>
                <a:latin typeface="Segoe UI Variable Small" pitchFamily="2" charset="0"/>
              </a:rPr>
              <a:t>Year-round</a:t>
            </a:r>
            <a:endParaRPr lang="ru-RU" sz="1600" b="1" dirty="0">
              <a:solidFill>
                <a:srgbClr val="4F475F"/>
              </a:solidFill>
              <a:latin typeface="Segoe UI Variable Small" pitchFamily="2" charset="0"/>
            </a:endParaRPr>
          </a:p>
        </p:txBody>
      </p:sp>
      <p:sp>
        <p:nvSpPr>
          <p:cNvPr id="17" name="Прямоугольник: скругленные углы 16">
            <a:extLst>
              <a:ext uri="{FF2B5EF4-FFF2-40B4-BE49-F238E27FC236}">
                <a16:creationId xmlns:a16="http://schemas.microsoft.com/office/drawing/2014/main" id="{59717791-03B0-4E88-BF53-9C5B4A0DDAAC}"/>
              </a:ext>
            </a:extLst>
          </p:cNvPr>
          <p:cNvSpPr/>
          <p:nvPr/>
        </p:nvSpPr>
        <p:spPr>
          <a:xfrm>
            <a:off x="4201683" y="8287902"/>
            <a:ext cx="2614249" cy="752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Meals:</a:t>
            </a:r>
          </a:p>
          <a:p>
            <a:pPr algn="ctr"/>
            <a:r>
              <a:rPr lang="ru-RU" sz="1600" b="1" dirty="0">
                <a:solidFill>
                  <a:srgbClr val="4F475F"/>
                </a:solidFill>
                <a:latin typeface="Segoe UI Variable Small" pitchFamily="2" charset="0"/>
              </a:rPr>
              <a:t>4</a:t>
            </a:r>
            <a:r>
              <a:rPr lang="en-US" sz="1600" b="1" dirty="0">
                <a:solidFill>
                  <a:srgbClr val="4F475F"/>
                </a:solidFill>
                <a:latin typeface="Segoe UI Variable Small" pitchFamily="2" charset="0"/>
              </a:rPr>
              <a:t> times</a:t>
            </a:r>
            <a:endParaRPr lang="ru-RU" sz="1600" b="1" dirty="0">
              <a:solidFill>
                <a:srgbClr val="4F475F"/>
              </a:solidFill>
              <a:latin typeface="Segoe UI Variable Small" pitchFamily="2" charset="0"/>
            </a:endParaRPr>
          </a:p>
        </p:txBody>
      </p:sp>
      <p:sp>
        <p:nvSpPr>
          <p:cNvPr id="22" name="Прямоугольник: скругленные углы 21">
            <a:extLst>
              <a:ext uri="{FF2B5EF4-FFF2-40B4-BE49-F238E27FC236}">
                <a16:creationId xmlns:a16="http://schemas.microsoft.com/office/drawing/2014/main" id="{FD360294-A8DC-4EAE-B849-DB35D06A0EFB}"/>
              </a:ext>
            </a:extLst>
          </p:cNvPr>
          <p:cNvSpPr/>
          <p:nvPr/>
        </p:nvSpPr>
        <p:spPr>
          <a:xfrm>
            <a:off x="2472712" y="9421239"/>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Transport:</a:t>
            </a:r>
            <a:endParaRPr lang="ru-RU" sz="1600" b="1" dirty="0">
              <a:solidFill>
                <a:srgbClr val="4F475F"/>
              </a:solidFill>
              <a:latin typeface="Segoe UI Variable Small" pitchFamily="2" charset="0"/>
            </a:endParaRPr>
          </a:p>
          <a:p>
            <a:pPr algn="ctr"/>
            <a:r>
              <a:rPr lang="en-US" sz="1600" b="1" dirty="0">
                <a:solidFill>
                  <a:srgbClr val="4F475F"/>
                </a:solidFill>
                <a:latin typeface="Segoe UI Variable Small" pitchFamily="2" charset="0"/>
              </a:rPr>
              <a:t>Sedan</a:t>
            </a:r>
            <a:r>
              <a:rPr lang="ru-RU" sz="1600" b="1" dirty="0">
                <a:solidFill>
                  <a:srgbClr val="4F475F"/>
                </a:solidFill>
                <a:latin typeface="Segoe UI Variable Small" pitchFamily="2" charset="0"/>
              </a:rPr>
              <a:t> </a:t>
            </a:r>
            <a:r>
              <a:rPr lang="en-US" sz="1600" b="1" dirty="0">
                <a:solidFill>
                  <a:srgbClr val="4F475F"/>
                </a:solidFill>
                <a:latin typeface="Segoe UI Variable Small" pitchFamily="2" charset="0"/>
              </a:rPr>
              <a:t>/ </a:t>
            </a:r>
            <a:r>
              <a:rPr lang="uz-Latn-UZ" sz="1600" b="1" dirty="0">
                <a:solidFill>
                  <a:srgbClr val="4F475F"/>
                </a:solidFill>
                <a:latin typeface="Segoe UI Variable Small" pitchFamily="2" charset="0"/>
              </a:rPr>
              <a:t>Minibus</a:t>
            </a:r>
            <a:endParaRPr lang="ru-RU" sz="1600" b="1" dirty="0">
              <a:solidFill>
                <a:srgbClr val="4F475F"/>
              </a:solidFill>
              <a:latin typeface="Segoe UI Variable Small" pitchFamily="2" charset="0"/>
            </a:endParaRPr>
          </a:p>
        </p:txBody>
      </p:sp>
      <p:cxnSp>
        <p:nvCxnSpPr>
          <p:cNvPr id="25" name="Прямая соединительная линия 24">
            <a:extLst>
              <a:ext uri="{FF2B5EF4-FFF2-40B4-BE49-F238E27FC236}">
                <a16:creationId xmlns:a16="http://schemas.microsoft.com/office/drawing/2014/main" id="{E5F8ABF7-1A41-4826-8BD8-F10FBF3787FA}"/>
              </a:ext>
            </a:extLst>
          </p:cNvPr>
          <p:cNvCxnSpPr/>
          <p:nvPr/>
        </p:nvCxnSpPr>
        <p:spPr>
          <a:xfrm>
            <a:off x="0" y="1010737"/>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CF5A0047-7129-61EC-CC2C-73E01055ADDA}"/>
              </a:ext>
            </a:extLst>
          </p:cNvPr>
          <p:cNvPicPr>
            <a:picLocks noChangeAspect="1"/>
          </p:cNvPicPr>
          <p:nvPr/>
        </p:nvPicPr>
        <p:blipFill>
          <a:blip r:embed="rId3"/>
          <a:stretch>
            <a:fillRect/>
          </a:stretch>
        </p:blipFill>
        <p:spPr>
          <a:xfrm>
            <a:off x="1742390" y="1782243"/>
            <a:ext cx="4074893" cy="5361701"/>
          </a:xfrm>
          <a:prstGeom prst="rect">
            <a:avLst/>
          </a:prstGeom>
        </p:spPr>
      </p:pic>
    </p:spTree>
    <p:extLst>
      <p:ext uri="{BB962C8B-B14F-4D97-AF65-F5344CB8AC3E}">
        <p14:creationId xmlns:p14="http://schemas.microsoft.com/office/powerpoint/2010/main" val="3151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934783-C749-41C7-8C39-EC1F2F20D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sp>
        <p:nvSpPr>
          <p:cNvPr id="5" name="TextBox 4">
            <a:extLst>
              <a:ext uri="{FF2B5EF4-FFF2-40B4-BE49-F238E27FC236}">
                <a16:creationId xmlns:a16="http://schemas.microsoft.com/office/drawing/2014/main" id="{BEFB03D2-2551-4A88-A803-D08855A20401}"/>
              </a:ext>
            </a:extLst>
          </p:cNvPr>
          <p:cNvSpPr txBox="1"/>
          <p:nvPr/>
        </p:nvSpPr>
        <p:spPr>
          <a:xfrm>
            <a:off x="533716" y="1059238"/>
            <a:ext cx="6492240" cy="338554"/>
          </a:xfrm>
          <a:prstGeom prst="rect">
            <a:avLst/>
          </a:prstGeom>
          <a:solidFill>
            <a:srgbClr val="15527D"/>
          </a:solidFill>
        </p:spPr>
        <p:txBody>
          <a:bodyPr wrap="square" rtlCol="0">
            <a:spAutoFit/>
          </a:bodyPr>
          <a:lstStyle/>
          <a:p>
            <a:r>
              <a:rPr lang="fi-FI" sz="1600" dirty="0">
                <a:solidFill>
                  <a:schemeClr val="bg1"/>
                </a:solidFill>
                <a:latin typeface="Segoe UI Variable Small" pitchFamily="2" charset="0"/>
              </a:rPr>
              <a:t>Day 1: Nukus – Ishan Kala – Karateren</a:t>
            </a:r>
            <a:endParaRPr lang="ru-RU" sz="1600" u="sng" dirty="0">
              <a:solidFill>
                <a:schemeClr val="bg1"/>
              </a:solidFill>
              <a:latin typeface="Segoe UI Variable Small" pitchFamily="2" charset="0"/>
            </a:endParaRPr>
          </a:p>
        </p:txBody>
      </p:sp>
      <p:sp>
        <p:nvSpPr>
          <p:cNvPr id="6" name="Прямоугольник: скругленные углы 5">
            <a:extLst>
              <a:ext uri="{FF2B5EF4-FFF2-40B4-BE49-F238E27FC236}">
                <a16:creationId xmlns:a16="http://schemas.microsoft.com/office/drawing/2014/main" id="{DE7D4469-1F7E-4207-8919-C44A9B7AFB03}"/>
              </a:ext>
            </a:extLst>
          </p:cNvPr>
          <p:cNvSpPr/>
          <p:nvPr/>
        </p:nvSpPr>
        <p:spPr>
          <a:xfrm>
            <a:off x="487232" y="1450619"/>
            <a:ext cx="6492240" cy="510260"/>
          </a:xfrm>
          <a:prstGeom prst="roundRect">
            <a:avLst/>
          </a:prstGeom>
          <a:solidFill>
            <a:srgbClr val="EBEE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F475F"/>
                </a:solidFill>
              </a:rPr>
              <a:t>Start point:</a:t>
            </a:r>
            <a:endParaRPr lang="ru-RU" dirty="0">
              <a:solidFill>
                <a:srgbClr val="4F475F"/>
              </a:solidFill>
            </a:endParaRPr>
          </a:p>
        </p:txBody>
      </p:sp>
      <p:pic>
        <p:nvPicPr>
          <p:cNvPr id="11" name="Рисунок 10">
            <a:extLst>
              <a:ext uri="{FF2B5EF4-FFF2-40B4-BE49-F238E27FC236}">
                <a16:creationId xmlns:a16="http://schemas.microsoft.com/office/drawing/2014/main" id="{163A30B5-8F06-4691-A016-CCCCB3704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59558" y="1589638"/>
            <a:ext cx="128361" cy="207714"/>
          </a:xfrm>
          <a:prstGeom prst="rect">
            <a:avLst/>
          </a:prstGeom>
        </p:spPr>
      </p:pic>
      <p:sp>
        <p:nvSpPr>
          <p:cNvPr id="12" name="TextBox 11">
            <a:extLst>
              <a:ext uri="{FF2B5EF4-FFF2-40B4-BE49-F238E27FC236}">
                <a16:creationId xmlns:a16="http://schemas.microsoft.com/office/drawing/2014/main" id="{06D66814-DACA-4C5F-AF4C-80F5F5AA3612}"/>
              </a:ext>
            </a:extLst>
          </p:cNvPr>
          <p:cNvSpPr txBox="1"/>
          <p:nvPr/>
        </p:nvSpPr>
        <p:spPr>
          <a:xfrm>
            <a:off x="2623739" y="1551860"/>
            <a:ext cx="3937468" cy="307777"/>
          </a:xfrm>
          <a:prstGeom prst="rect">
            <a:avLst/>
          </a:prstGeom>
          <a:noFill/>
        </p:spPr>
        <p:txBody>
          <a:bodyPr wrap="square" rtlCol="0">
            <a:spAutoFit/>
          </a:bodyPr>
          <a:lstStyle/>
          <a:p>
            <a:r>
              <a:rPr lang="en-US" sz="1400" dirty="0">
                <a:solidFill>
                  <a:srgbClr val="4F475F"/>
                </a:solidFill>
              </a:rPr>
              <a:t>Nukus city (Railway Station, Airport, Hotel, etc.)</a:t>
            </a:r>
            <a:endParaRPr lang="ru-RU" sz="1400" dirty="0">
              <a:solidFill>
                <a:srgbClr val="4F475F"/>
              </a:solidFill>
            </a:endParaRPr>
          </a:p>
        </p:txBody>
      </p:sp>
      <p:sp>
        <p:nvSpPr>
          <p:cNvPr id="15" name="Прямоугольник 14">
            <a:extLst>
              <a:ext uri="{FF2B5EF4-FFF2-40B4-BE49-F238E27FC236}">
                <a16:creationId xmlns:a16="http://schemas.microsoft.com/office/drawing/2014/main" id="{CFDDBFC6-F7F5-4E6F-AD4B-3FE32E3A94DB}"/>
              </a:ext>
            </a:extLst>
          </p:cNvPr>
          <p:cNvSpPr/>
          <p:nvPr/>
        </p:nvSpPr>
        <p:spPr>
          <a:xfrm>
            <a:off x="452438" y="1963184"/>
            <a:ext cx="6391276" cy="4961679"/>
          </a:xfrm>
          <a:prstGeom prst="rect">
            <a:avLst/>
          </a:prstGeom>
        </p:spPr>
        <p:txBody>
          <a:bodyPr wrap="square">
            <a:spAutoFit/>
          </a:bodyPr>
          <a:lstStyle/>
          <a:p>
            <a:pPr>
              <a:lnSpc>
                <a:spcPct val="150000"/>
              </a:lnSpc>
              <a:spcAft>
                <a:spcPts val="800"/>
              </a:spcAft>
            </a:pPr>
            <a:r>
              <a:rPr lang="en-US" sz="1250" dirty="0">
                <a:solidFill>
                  <a:srgbClr val="4F475F"/>
                </a:solidFill>
                <a:latin typeface="Segoe UI Variable Small" pitchFamily="2" charset="0"/>
              </a:rPr>
              <a:t>09:00 — Meeting and start of the tour in Nukus.</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Visit to the I. V. Savitsky State Museum of Arts of the Republic of </a:t>
            </a:r>
            <a:r>
              <a:rPr lang="en-US" sz="1250" dirty="0" err="1">
                <a:solidFill>
                  <a:srgbClr val="4F475F"/>
                </a:solidFill>
                <a:latin typeface="Segoe UI Variable Small" pitchFamily="2" charset="0"/>
              </a:rPr>
              <a:t>Karakalpakstan</a:t>
            </a:r>
            <a:r>
              <a:rPr lang="en-US" sz="1250" dirty="0">
                <a:solidFill>
                  <a:srgbClr val="4F475F"/>
                </a:solidFill>
                <a:latin typeface="Segoe UI Variable Small" pitchFamily="2" charset="0"/>
              </a:rPr>
              <a:t>. The museum is famous for its unique collection of Russian and Soviet avant-garde of the 1920s and 1930s, which helps to rethink the history of art in an international context. Collections of folk and applied arts and archaeological finds from Ancient </a:t>
            </a:r>
            <a:r>
              <a:rPr lang="en-US" sz="1250" dirty="0" err="1">
                <a:solidFill>
                  <a:srgbClr val="4F475F"/>
                </a:solidFill>
                <a:latin typeface="Segoe UI Variable Small" pitchFamily="2" charset="0"/>
              </a:rPr>
              <a:t>Khorezm</a:t>
            </a:r>
            <a:r>
              <a:rPr lang="en-US" sz="1250" dirty="0">
                <a:solidFill>
                  <a:srgbClr val="4F475F"/>
                </a:solidFill>
                <a:latin typeface="Segoe UI Variable Small" pitchFamily="2" charset="0"/>
              </a:rPr>
              <a:t> are also presented.11:00 — Excursion to the Museum of History and Culture of Nukus.</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The museum, founded in 1929, is one of the oldest scientific and educational institutions in the Aral Sea region and Central Asia. There are exhibits telling about the history, culture and nature of the region.13:00 — Lunch at the guest house.</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National dishes: </a:t>
            </a:r>
            <a:r>
              <a:rPr lang="en-US" sz="1250" dirty="0" err="1">
                <a:solidFill>
                  <a:srgbClr val="4F475F"/>
                </a:solidFill>
                <a:latin typeface="Segoe UI Variable Small" pitchFamily="2" charset="0"/>
              </a:rPr>
              <a:t>beshbarmak</a:t>
            </a:r>
            <a:r>
              <a:rPr lang="en-US" sz="1250" dirty="0">
                <a:solidFill>
                  <a:srgbClr val="4F475F"/>
                </a:solidFill>
                <a:latin typeface="Segoe UI Variable Small" pitchFamily="2" charset="0"/>
              </a:rPr>
              <a:t>, </a:t>
            </a:r>
            <a:r>
              <a:rPr lang="en-US" sz="1250" dirty="0" err="1">
                <a:solidFill>
                  <a:srgbClr val="4F475F"/>
                </a:solidFill>
                <a:latin typeface="Segoe UI Variable Small" pitchFamily="2" charset="0"/>
              </a:rPr>
              <a:t>aksaulak</a:t>
            </a:r>
            <a:r>
              <a:rPr lang="en-US" sz="1250" dirty="0">
                <a:solidFill>
                  <a:srgbClr val="4F475F"/>
                </a:solidFill>
                <a:latin typeface="Segoe UI Variable Small" pitchFamily="2" charset="0"/>
              </a:rPr>
              <a:t>, </a:t>
            </a:r>
            <a:r>
              <a:rPr lang="en-US" sz="1250" dirty="0" err="1">
                <a:solidFill>
                  <a:srgbClr val="4F475F"/>
                </a:solidFill>
                <a:latin typeface="Segoe UI Variable Small" pitchFamily="2" charset="0"/>
              </a:rPr>
              <a:t>majek</a:t>
            </a:r>
            <a:r>
              <a:rPr lang="en-US" sz="1250" dirty="0">
                <a:solidFill>
                  <a:srgbClr val="4F475F"/>
                </a:solidFill>
                <a:latin typeface="Segoe UI Variable Small" pitchFamily="2" charset="0"/>
              </a:rPr>
              <a:t> burek, </a:t>
            </a:r>
            <a:r>
              <a:rPr lang="en-US" sz="1250" dirty="0" err="1">
                <a:solidFill>
                  <a:srgbClr val="4F475F"/>
                </a:solidFill>
                <a:latin typeface="Segoe UI Variable Small" pitchFamily="2" charset="0"/>
              </a:rPr>
              <a:t>zhugeri</a:t>
            </a:r>
            <a:r>
              <a:rPr lang="en-US" sz="1250" dirty="0">
                <a:solidFill>
                  <a:srgbClr val="4F475F"/>
                </a:solidFill>
                <a:latin typeface="Segoe UI Variable Small" pitchFamily="2" charset="0"/>
              </a:rPr>
              <a:t> gurtik.14:00 — Departure to Ishan Kala.</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14:30 — Arrival at the historical and architectural complex "Ishan Kala".</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This monument of the XVIII–XIX centuries is located in the </a:t>
            </a:r>
            <a:r>
              <a:rPr lang="en-US" sz="1250" dirty="0" err="1">
                <a:solidFill>
                  <a:srgbClr val="4F475F"/>
                </a:solidFill>
                <a:latin typeface="Segoe UI Variable Small" pitchFamily="2" charset="0"/>
              </a:rPr>
              <a:t>Kegeylinsky</a:t>
            </a:r>
            <a:r>
              <a:rPr lang="en-US" sz="1250" dirty="0">
                <a:solidFill>
                  <a:srgbClr val="4F475F"/>
                </a:solidFill>
                <a:latin typeface="Segoe UI Variable Small" pitchFamily="2" charset="0"/>
              </a:rPr>
              <a:t> district, on the territory of the </a:t>
            </a:r>
            <a:r>
              <a:rPr lang="en-US" sz="1250" dirty="0" err="1">
                <a:solidFill>
                  <a:srgbClr val="4F475F"/>
                </a:solidFill>
                <a:latin typeface="Segoe UI Variable Small" pitchFamily="2" charset="0"/>
              </a:rPr>
              <a:t>Juzim</a:t>
            </a:r>
            <a:r>
              <a:rPr lang="en-US" sz="1250" dirty="0">
                <a:solidFill>
                  <a:srgbClr val="4F475F"/>
                </a:solidFill>
                <a:latin typeface="Segoe UI Variable Small" pitchFamily="2" charset="0"/>
              </a:rPr>
              <a:t>-Bagh MFC.15:30 — Departure to the </a:t>
            </a:r>
            <a:r>
              <a:rPr lang="en-US" sz="1250" dirty="0" err="1">
                <a:solidFill>
                  <a:srgbClr val="4F475F"/>
                </a:solidFill>
                <a:latin typeface="Segoe UI Variable Small" pitchFamily="2" charset="0"/>
              </a:rPr>
              <a:t>Karateren</a:t>
            </a:r>
            <a:r>
              <a:rPr lang="en-US" sz="1250" dirty="0">
                <a:solidFill>
                  <a:srgbClr val="4F475F"/>
                </a:solidFill>
                <a:latin typeface="Segoe UI Variable Small" pitchFamily="2" charset="0"/>
              </a:rPr>
              <a:t> yurt complex.</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16:30 — Arrival and free time at the yurt complex.</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Activities: boating, hiking in the mountains, fishing and enjoying nature.18:00 — Dinner and overnight at the yurt complex.</a:t>
            </a:r>
            <a:endParaRPr lang="ru-RU" sz="1250" dirty="0">
              <a:solidFill>
                <a:srgbClr val="4F475F"/>
              </a:solidFill>
              <a:latin typeface="Segoe UI Variable Small" pitchFamily="2" charset="0"/>
            </a:endParaRPr>
          </a:p>
        </p:txBody>
      </p:sp>
      <p:sp>
        <p:nvSpPr>
          <p:cNvPr id="20" name="TextBox 19">
            <a:extLst>
              <a:ext uri="{FF2B5EF4-FFF2-40B4-BE49-F238E27FC236}">
                <a16:creationId xmlns:a16="http://schemas.microsoft.com/office/drawing/2014/main" id="{1F7CFD99-AB9F-4C3C-9DC3-9682FC482C9A}"/>
              </a:ext>
            </a:extLst>
          </p:cNvPr>
          <p:cNvSpPr txBox="1"/>
          <p:nvPr/>
        </p:nvSpPr>
        <p:spPr>
          <a:xfrm>
            <a:off x="533716" y="6878274"/>
            <a:ext cx="6492240" cy="338554"/>
          </a:xfrm>
          <a:prstGeom prst="rect">
            <a:avLst/>
          </a:prstGeom>
          <a:solidFill>
            <a:srgbClr val="15527D"/>
          </a:solidFill>
        </p:spPr>
        <p:txBody>
          <a:bodyPr wrap="square" rtlCol="0">
            <a:spAutoFit/>
          </a:bodyPr>
          <a:lstStyle/>
          <a:p>
            <a:r>
              <a:rPr lang="uz-Latn-UZ" sz="1600" dirty="0">
                <a:solidFill>
                  <a:schemeClr val="bg1"/>
                </a:solidFill>
                <a:latin typeface="Segoe UI Variable Small" pitchFamily="2" charset="0"/>
              </a:rPr>
              <a:t>Day 2: Karateren – C</a:t>
            </a:r>
            <a:r>
              <a:rPr lang="en-US" sz="1600" dirty="0">
                <a:solidFill>
                  <a:schemeClr val="bg1"/>
                </a:solidFill>
                <a:latin typeface="Segoe UI Variable Small" pitchFamily="2" charset="0"/>
              </a:rPr>
              <a:t>h</a:t>
            </a:r>
            <a:r>
              <a:rPr lang="uz-Latn-UZ" sz="1600" dirty="0">
                <a:solidFill>
                  <a:schemeClr val="bg1"/>
                </a:solidFill>
                <a:latin typeface="Segoe UI Variable Small" pitchFamily="2" charset="0"/>
              </a:rPr>
              <a:t>imba</a:t>
            </a:r>
            <a:r>
              <a:rPr lang="en-US" sz="1600" dirty="0">
                <a:solidFill>
                  <a:schemeClr val="bg1"/>
                </a:solidFill>
                <a:latin typeface="Segoe UI Variable Small" pitchFamily="2" charset="0"/>
              </a:rPr>
              <a:t>y</a:t>
            </a:r>
            <a:r>
              <a:rPr lang="uz-Latn-UZ" sz="1600" dirty="0">
                <a:solidFill>
                  <a:schemeClr val="bg1"/>
                </a:solidFill>
                <a:latin typeface="Segoe UI Variable Small" pitchFamily="2" charset="0"/>
              </a:rPr>
              <a:t> - Nukus</a:t>
            </a:r>
            <a:endParaRPr lang="ru-RU" sz="1600" dirty="0">
              <a:solidFill>
                <a:schemeClr val="bg1"/>
              </a:solidFill>
              <a:latin typeface="Segoe UI Variable Small" pitchFamily="2" charset="0"/>
            </a:endParaRPr>
          </a:p>
        </p:txBody>
      </p:sp>
      <p:cxnSp>
        <p:nvCxnSpPr>
          <p:cNvPr id="22" name="Прямая соединительная линия 21">
            <a:extLst>
              <a:ext uri="{FF2B5EF4-FFF2-40B4-BE49-F238E27FC236}">
                <a16:creationId xmlns:a16="http://schemas.microsoft.com/office/drawing/2014/main" id="{E0EBBD28-2420-4C66-AB22-2B1D50E98013}"/>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CEABB58A-CBDE-5CFB-A0DC-13519A6868F0}"/>
              </a:ext>
            </a:extLst>
          </p:cNvPr>
          <p:cNvSpPr/>
          <p:nvPr/>
        </p:nvSpPr>
        <p:spPr>
          <a:xfrm>
            <a:off x="475040" y="7166021"/>
            <a:ext cx="6909379" cy="3518977"/>
          </a:xfrm>
          <a:prstGeom prst="rect">
            <a:avLst/>
          </a:prstGeom>
        </p:spPr>
        <p:txBody>
          <a:bodyPr wrap="square">
            <a:spAutoFit/>
          </a:bodyPr>
          <a:lstStyle/>
          <a:p>
            <a:pPr>
              <a:lnSpc>
                <a:spcPct val="150000"/>
              </a:lnSpc>
              <a:spcAft>
                <a:spcPts val="800"/>
              </a:spcAft>
            </a:pPr>
            <a:r>
              <a:rPr lang="en-US" sz="1250" dirty="0">
                <a:solidFill>
                  <a:srgbClr val="4F475F"/>
                </a:solidFill>
                <a:latin typeface="Segoe UI Variable Small" pitchFamily="2" charset="0"/>
              </a:rPr>
              <a:t>08:00 — Wake up and breakfast.</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09:00 — Departure to Chennai.</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10:00 a.m. — Arrival in </a:t>
            </a:r>
            <a:r>
              <a:rPr lang="en-US" sz="1250" dirty="0" err="1">
                <a:solidFill>
                  <a:srgbClr val="4F475F"/>
                </a:solidFill>
                <a:latin typeface="Segoe UI Variable Small" pitchFamily="2" charset="0"/>
              </a:rPr>
              <a:t>Chimbay</a:t>
            </a:r>
            <a:r>
              <a:rPr lang="en-US" sz="1250" dirty="0">
                <a:solidFill>
                  <a:srgbClr val="4F475F"/>
                </a:solidFill>
                <a:latin typeface="Segoe UI Variable Small" pitchFamily="2" charset="0"/>
              </a:rPr>
              <a:t>.</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The city was founded in the XVII century as a fortress of fishermen and cattle breeders. During the archaeological excavations of 1976-1977, artifacts dating back to the VII–VIII centuries were discovered.10:30 — Visit to the workshop for the manufacture of Karakalpak national musical instruments. Tourists will learn about their history and will be able to observe the creation process.11:00 — Visit to the artisans who are engaged in the production of carpet strips for yurts.12:00 — Excursion to the workshop for the creation of Karakalpak yurts. The tour participants will be able to see the construction process and try their hand.13:00 — Lunch at the national house.14:00 — Departure to Nukus.</a:t>
            </a:r>
            <a:br>
              <a:rPr lang="en-US" sz="1250" dirty="0">
                <a:solidFill>
                  <a:srgbClr val="4F475F"/>
                </a:solidFill>
                <a:latin typeface="Segoe UI Variable Small" pitchFamily="2" charset="0"/>
              </a:rPr>
            </a:br>
            <a:r>
              <a:rPr lang="en-US" sz="1250" dirty="0">
                <a:solidFill>
                  <a:srgbClr val="4F475F"/>
                </a:solidFill>
                <a:latin typeface="Segoe UI Variable Small" pitchFamily="2" charset="0"/>
              </a:rPr>
              <a:t>15:00 — Arrival in Nukus and the end of the tour.</a:t>
            </a:r>
            <a:endParaRPr lang="ru-RU" sz="1250" dirty="0">
              <a:solidFill>
                <a:srgbClr val="4F475F"/>
              </a:solidFill>
              <a:latin typeface="Segoe UI Variable Small" pitchFamily="2" charset="0"/>
            </a:endParaRPr>
          </a:p>
        </p:txBody>
      </p:sp>
    </p:spTree>
    <p:extLst>
      <p:ext uri="{BB962C8B-B14F-4D97-AF65-F5344CB8AC3E}">
        <p14:creationId xmlns:p14="http://schemas.microsoft.com/office/powerpoint/2010/main" val="18152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A6FE787-606C-426C-9700-1E148BAD8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5" name="Прямая соединительная линия 4">
            <a:extLst>
              <a:ext uri="{FF2B5EF4-FFF2-40B4-BE49-F238E27FC236}">
                <a16:creationId xmlns:a16="http://schemas.microsoft.com/office/drawing/2014/main" id="{E79FD9C5-427F-4782-AF6F-AB61E546641E}"/>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9F923E-F08B-45F9-8BDA-8FE8592135C7}"/>
              </a:ext>
            </a:extLst>
          </p:cNvPr>
          <p:cNvSpPr txBox="1"/>
          <p:nvPr/>
        </p:nvSpPr>
        <p:spPr>
          <a:xfrm>
            <a:off x="2933604" y="10041098"/>
            <a:ext cx="2730136" cy="369332"/>
          </a:xfrm>
          <a:prstGeom prst="rect">
            <a:avLst/>
          </a:prstGeom>
          <a:noFill/>
        </p:spPr>
        <p:txBody>
          <a:bodyPr wrap="square" rtlCol="0">
            <a:spAutoFit/>
          </a:bodyPr>
          <a:lstStyle/>
          <a:p>
            <a:r>
              <a:rPr lang="en-US" dirty="0">
                <a:solidFill>
                  <a:srgbClr val="165582"/>
                </a:solidFill>
              </a:rPr>
              <a:t>www.besqala.com</a:t>
            </a:r>
            <a:endParaRPr lang="ru-RU" dirty="0">
              <a:solidFill>
                <a:srgbClr val="165582"/>
              </a:solidFill>
            </a:endParaRPr>
          </a:p>
        </p:txBody>
      </p:sp>
      <p:pic>
        <p:nvPicPr>
          <p:cNvPr id="7" name="Рисунок 6">
            <a:extLst>
              <a:ext uri="{FF2B5EF4-FFF2-40B4-BE49-F238E27FC236}">
                <a16:creationId xmlns:a16="http://schemas.microsoft.com/office/drawing/2014/main" id="{29DDC962-67D1-DBA8-80A9-5421DE9CE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2399"/>
            <a:ext cx="7559674" cy="5033875"/>
          </a:xfrm>
          <a:prstGeom prst="rect">
            <a:avLst/>
          </a:prstGeom>
        </p:spPr>
      </p:pic>
      <p:pic>
        <p:nvPicPr>
          <p:cNvPr id="12" name="Рисунок 11">
            <a:extLst>
              <a:ext uri="{FF2B5EF4-FFF2-40B4-BE49-F238E27FC236}">
                <a16:creationId xmlns:a16="http://schemas.microsoft.com/office/drawing/2014/main" id="{6DCBF689-DF05-53CA-65AC-B0C93A28C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952" y="972093"/>
            <a:ext cx="4490724" cy="2990306"/>
          </a:xfrm>
          <a:prstGeom prst="rect">
            <a:avLst/>
          </a:prstGeom>
        </p:spPr>
      </p:pic>
      <p:pic>
        <p:nvPicPr>
          <p:cNvPr id="14" name="Рисунок 13">
            <a:extLst>
              <a:ext uri="{FF2B5EF4-FFF2-40B4-BE49-F238E27FC236}">
                <a16:creationId xmlns:a16="http://schemas.microsoft.com/office/drawing/2014/main" id="{56C8D278-8EF6-28F8-DE56-8D4233BA4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72095"/>
            <a:ext cx="3987076" cy="2990306"/>
          </a:xfrm>
          <a:prstGeom prst="rect">
            <a:avLst/>
          </a:prstGeom>
        </p:spPr>
      </p:pic>
    </p:spTree>
    <p:extLst>
      <p:ext uri="{BB962C8B-B14F-4D97-AF65-F5344CB8AC3E}">
        <p14:creationId xmlns:p14="http://schemas.microsoft.com/office/powerpoint/2010/main" val="25330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4562E4A-88FD-73E7-F836-8AA08E0B3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5" name="Прямая соединительная линия 4">
            <a:extLst>
              <a:ext uri="{FF2B5EF4-FFF2-40B4-BE49-F238E27FC236}">
                <a16:creationId xmlns:a16="http://schemas.microsoft.com/office/drawing/2014/main" id="{E29B1379-CA8D-0CBF-0928-6D6CCBFE7934}"/>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4243BB-9D28-0C5B-0671-C25500CD0945}"/>
              </a:ext>
            </a:extLst>
          </p:cNvPr>
          <p:cNvSpPr txBox="1"/>
          <p:nvPr/>
        </p:nvSpPr>
        <p:spPr>
          <a:xfrm>
            <a:off x="2933604" y="10099994"/>
            <a:ext cx="2730136" cy="369332"/>
          </a:xfrm>
          <a:prstGeom prst="rect">
            <a:avLst/>
          </a:prstGeom>
          <a:noFill/>
        </p:spPr>
        <p:txBody>
          <a:bodyPr wrap="square" rtlCol="0">
            <a:spAutoFit/>
          </a:bodyPr>
          <a:lstStyle/>
          <a:p>
            <a:r>
              <a:rPr lang="en-US" dirty="0">
                <a:solidFill>
                  <a:srgbClr val="165582"/>
                </a:solidFill>
              </a:rPr>
              <a:t>www.besqala.com</a:t>
            </a:r>
            <a:endParaRPr lang="ru-RU" dirty="0">
              <a:solidFill>
                <a:srgbClr val="165582"/>
              </a:solidFill>
            </a:endParaRPr>
          </a:p>
        </p:txBody>
      </p:sp>
      <p:pic>
        <p:nvPicPr>
          <p:cNvPr id="7" name="Рисунок 6">
            <a:extLst>
              <a:ext uri="{FF2B5EF4-FFF2-40B4-BE49-F238E27FC236}">
                <a16:creationId xmlns:a16="http://schemas.microsoft.com/office/drawing/2014/main" id="{F4336C48-8391-4DE3-BCFE-0C62ACCDC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007223"/>
            <a:ext cx="7559673" cy="5033874"/>
          </a:xfrm>
          <a:prstGeom prst="rect">
            <a:avLst/>
          </a:prstGeom>
        </p:spPr>
      </p:pic>
      <p:pic>
        <p:nvPicPr>
          <p:cNvPr id="9" name="Рисунок 8">
            <a:extLst>
              <a:ext uri="{FF2B5EF4-FFF2-40B4-BE49-F238E27FC236}">
                <a16:creationId xmlns:a16="http://schemas.microsoft.com/office/drawing/2014/main" id="{6252D877-BD65-F359-CFBD-3BD5B168D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972094"/>
            <a:ext cx="7559675" cy="5033876"/>
          </a:xfrm>
          <a:prstGeom prst="rect">
            <a:avLst/>
          </a:prstGeom>
        </p:spPr>
      </p:pic>
    </p:spTree>
    <p:extLst>
      <p:ext uri="{BB962C8B-B14F-4D97-AF65-F5344CB8AC3E}">
        <p14:creationId xmlns:p14="http://schemas.microsoft.com/office/powerpoint/2010/main" val="21539879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TotalTime>
  <Words>509</Words>
  <Application>Microsoft Office PowerPoint</Application>
  <PresentationFormat>Произвольный</PresentationFormat>
  <Paragraphs>25</Paragraphs>
  <Slides>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HelveticaLTPro-Bold</vt:lpstr>
      <vt:lpstr>Segoe UI Variable Small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aymurzaevmurzabek@gmail.com</dc:creator>
  <cp:lastModifiedBy>Мырзабек Аймурзаев</cp:lastModifiedBy>
  <cp:revision>36</cp:revision>
  <dcterms:created xsi:type="dcterms:W3CDTF">2023-11-24T09:24:12Z</dcterms:created>
  <dcterms:modified xsi:type="dcterms:W3CDTF">2024-11-20T16:50:03Z</dcterms:modified>
</cp:coreProperties>
</file>